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419" r:id="rId3"/>
    <p:sldId id="540" r:id="rId4"/>
    <p:sldId id="589" r:id="rId5"/>
    <p:sldId id="622" r:id="rId6"/>
    <p:sldId id="620" r:id="rId7"/>
    <p:sldId id="638" r:id="rId8"/>
    <p:sldId id="613" r:id="rId9"/>
    <p:sldId id="625" r:id="rId10"/>
    <p:sldId id="639" r:id="rId11"/>
    <p:sldId id="626" r:id="rId12"/>
    <p:sldId id="624" r:id="rId13"/>
    <p:sldId id="640" r:id="rId14"/>
    <p:sldId id="614" r:id="rId15"/>
    <p:sldId id="616" r:id="rId16"/>
    <p:sldId id="641" r:id="rId17"/>
    <p:sldId id="627" r:id="rId18"/>
    <p:sldId id="628" r:id="rId19"/>
    <p:sldId id="629" r:id="rId20"/>
    <p:sldId id="642" r:id="rId21"/>
    <p:sldId id="590" r:id="rId22"/>
    <p:sldId id="636" r:id="rId23"/>
    <p:sldId id="635" r:id="rId24"/>
    <p:sldId id="637" r:id="rId25"/>
    <p:sldId id="643" r:id="rId26"/>
    <p:sldId id="630" r:id="rId27"/>
    <p:sldId id="644" r:id="rId28"/>
    <p:sldId id="631" r:id="rId29"/>
    <p:sldId id="632" r:id="rId30"/>
    <p:sldId id="645" r:id="rId31"/>
    <p:sldId id="511" r:id="rId32"/>
    <p:sldId id="342" r:id="rId33"/>
  </p:sldIdLst>
  <p:sldSz cx="24384000" cy="13716000"/>
  <p:notesSz cx="6797675" cy="99298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040"/>
    <a:srgbClr val="F25A29"/>
    <a:srgbClr val="F35A29"/>
    <a:srgbClr val="4372C4"/>
    <a:srgbClr val="ED1C24"/>
    <a:srgbClr val="E4C622"/>
    <a:srgbClr val="B9D532"/>
    <a:srgbClr val="7BC242"/>
    <a:srgbClr val="E4C721"/>
    <a:srgbClr val="45B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72" autoAdjust="0"/>
    <p:restoredTop sz="91745" autoAdjust="0"/>
  </p:normalViewPr>
  <p:slideViewPr>
    <p:cSldViewPr snapToGrid="0" snapToObjects="1">
      <p:cViewPr>
        <p:scale>
          <a:sx n="50" d="100"/>
          <a:sy n="50" d="100"/>
        </p:scale>
        <p:origin x="-293" y="-821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932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9682A-6338-40E2-9ACD-2A3FF92BB3F1}" type="datetime1">
              <a:rPr lang="en-US" smtClean="0"/>
              <a:t>3/12/2022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C4568-2AE6-42F2-B295-3769A765E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7068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04435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36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71722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E536F65-AC83-4CA5-A319-75AFC58D4B3B}" type="slidenum">
              <a:rPr lang="en-US" smtClean="0">
                <a:solidFill>
                  <a:prstClr val="black"/>
                </a:solidFill>
                <a:latin typeface="Calibri"/>
                <a:ea typeface=""/>
                <a:cs typeface=""/>
              </a:rPr>
              <a:pPr/>
              <a:t>32</a:t>
            </a:fld>
            <a:endParaRPr lang="en-US" dirty="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2863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A04767-AA7B-4F3E-BCFB-179D9E0CC0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17132" y="859479"/>
            <a:ext cx="2950192" cy="11318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049C43-2C50-4372-822C-DA510E94A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5794390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820083" y="13156977"/>
            <a:ext cx="6743833" cy="48282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3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w="19050" cap="flat" cmpd="sng">
            <a:solidFill>
              <a:srgbClr val="3C5A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4;p3"/>
          <p:cNvSpPr/>
          <p:nvPr/>
        </p:nvSpPr>
        <p:spPr>
          <a:xfrm>
            <a:off x="0" y="12670972"/>
            <a:ext cx="24384000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  <p:cxnSp>
        <p:nvCxnSpPr>
          <p:cNvPr id="26" name="Google Shape;26;p3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" name="Google Shape;27;p3"/>
          <p:cNvCxnSpPr/>
          <p:nvPr/>
        </p:nvCxnSpPr>
        <p:spPr>
          <a:xfrm>
            <a:off x="0" y="12670972"/>
            <a:ext cx="24384000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365656-3C2C-401A-A261-7849E1DCB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276" y="-25180"/>
            <a:ext cx="5131724" cy="143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7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8701658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B674F-1420-4DF2-8459-B3931B49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06980E3F-CE96-4267-B841-15E317674931}" type="datetimeFigureOut">
              <a:rPr lang="en-US" smtClean="0"/>
              <a:t>3/12/2022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EB1A97-058D-4695-BDEE-1CB388B84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0EE83-65C2-45C2-B15E-F5BF3C6B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62817" y="13073062"/>
            <a:ext cx="448840" cy="482823"/>
          </a:xfrm>
        </p:spPr>
        <p:txBody>
          <a:bodyPr/>
          <a:lstStyle/>
          <a:p>
            <a:fld id="{76CA7329-12AB-4100-8DDD-19BE59417CE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641B02-D364-4240-835E-FF32F0F89CB6}"/>
              </a:ext>
            </a:extLst>
          </p:cNvPr>
          <p:cNvCxnSpPr/>
          <p:nvPr userDrawn="1"/>
        </p:nvCxnSpPr>
        <p:spPr>
          <a:xfrm>
            <a:off x="1845217" y="1893677"/>
            <a:ext cx="18701658" cy="0"/>
          </a:xfrm>
          <a:prstGeom prst="line">
            <a:avLst/>
          </a:prstGeom>
          <a:ln w="38100" cap="rnd">
            <a:solidFill>
              <a:srgbClr val="057BBA">
                <a:alpha val="80000"/>
              </a:srgbClr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3C5E42B-5773-41D1-82C9-A3B7861809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83" y="427995"/>
            <a:ext cx="2645634" cy="16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1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790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5" r:id="rId3"/>
    <p:sldLayoutId id="2147483656" r:id="rId4"/>
    <p:sldLayoutId id="2147483657" r:id="rId5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73E9A0-1581-412A-9370-80FB5A08E4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50" y="1753558"/>
            <a:ext cx="5103775" cy="14297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535C99-41AF-418B-BEDD-F28650092074}"/>
              </a:ext>
            </a:extLst>
          </p:cNvPr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100" dirty="0">
                <a:solidFill>
                  <a:schemeClr val="accent1">
                    <a:lumMod val="75000"/>
                  </a:schemeClr>
                </a:solidFill>
                <a:latin typeface="+mj-lt"/>
                <a:ea typeface="Meiryo" charset="-128"/>
                <a:cs typeface="Meiryo" charset="-128"/>
              </a:rPr>
              <a:t>WAY TO ENTERPRISE</a:t>
            </a:r>
          </a:p>
        </p:txBody>
      </p:sp>
      <p:sp>
        <p:nvSpPr>
          <p:cNvPr id="5" name="Google Shape;90;p9">
            <a:extLst>
              <a:ext uri="{FF2B5EF4-FFF2-40B4-BE49-F238E27FC236}">
                <a16:creationId xmlns:a16="http://schemas.microsoft.com/office/drawing/2014/main" id="{DB753221-CAE6-4172-B420-253F82036F95}"/>
              </a:ext>
            </a:extLst>
          </p:cNvPr>
          <p:cNvSpPr txBox="1">
            <a:spLocks/>
          </p:cNvSpPr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>
              <a:lnSpc>
                <a:spcPct val="90000"/>
              </a:lnSpc>
              <a:buClr>
                <a:srgbClr val="1E4E79"/>
              </a:buClr>
              <a:buSzPts val="4400"/>
            </a:pPr>
            <a:r>
              <a:rPr lang="en-US" altLang="en-US" sz="10000" dirty="0">
                <a:solidFill>
                  <a:schemeClr val="accent1">
                    <a:lumMod val="75000"/>
                  </a:schemeClr>
                </a:solidFill>
              </a:rPr>
              <a:t>Java Basics</a:t>
            </a:r>
            <a:endParaRPr lang="en-US" sz="1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2001B0A-062A-4A6F-BBE4-0E31E8A7C59F}"/>
              </a:ext>
            </a:extLst>
          </p:cNvPr>
          <p:cNvSpPr txBox="1">
            <a:spLocks/>
          </p:cNvSpPr>
          <p:nvPr/>
        </p:nvSpPr>
        <p:spPr bwMode="auto"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VTI ACADEMY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Author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: 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  <a:hlinkClick r:id="rId4"/>
              </a:rPr>
              <a:t>duy.nguyenngoc1@vti.com.vn</a:t>
            </a:r>
            <a:endParaRPr lang="en-US" sz="5000" dirty="0">
              <a:solidFill>
                <a:schemeClr val="accent1">
                  <a:lumMod val="75000"/>
                </a:schemeClr>
              </a:solidFill>
              <a:latin typeface=" Arial (Headings)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March 2020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22110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639925"/>
            <a:ext cx="19455178" cy="104112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vi-VN" dirty="0"/>
              <a:t> Exercise 1: Collection - Question 2 (Optional): Stack &amp; Queue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06E43-F4C6-2A46-B45E-6ADCECD3F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491" y="5444391"/>
            <a:ext cx="10884877" cy="366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16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5080147" cy="800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Accessing by Index &amp; neighborhood 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6"/>
            <a:ext cx="16481424" cy="961043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s-ES" dirty="0"/>
              <a:t> </a:t>
            </a:r>
            <a:r>
              <a:rPr lang="en-ID" dirty="0"/>
              <a:t>Accessing by Index (Ex: </a:t>
            </a:r>
            <a:r>
              <a:rPr lang="en-ID" dirty="0" err="1"/>
              <a:t>ArrayList</a:t>
            </a:r>
            <a:r>
              <a:rPr lang="en-ID" dirty="0"/>
              <a:t>)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Accessing by neighbourhood (</a:t>
            </a:r>
            <a:r>
              <a:rPr lang="en-ID" dirty="0" err="1"/>
              <a:t>HashSet</a:t>
            </a:r>
            <a:r>
              <a:rPr lang="en-ID" dirty="0"/>
              <a:t>, </a:t>
            </a:r>
            <a:r>
              <a:rPr lang="en-ID" dirty="0" err="1"/>
              <a:t>LinkedList</a:t>
            </a:r>
            <a:r>
              <a:rPr lang="en-ID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746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Set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6"/>
            <a:ext cx="16481424" cy="124002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s-ES" dirty="0"/>
              <a:t> </a:t>
            </a:r>
            <a:r>
              <a:rPr lang="es-ES" dirty="0" err="1"/>
              <a:t>Unique</a:t>
            </a:r>
            <a:r>
              <a:rPr lang="es-ES" dirty="0"/>
              <a:t> </a:t>
            </a:r>
            <a:r>
              <a:rPr lang="es-ES" dirty="0" err="1"/>
              <a:t>element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9718" y="5234614"/>
            <a:ext cx="8796482" cy="3074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284" y="3575149"/>
            <a:ext cx="9531725" cy="86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5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22110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7"/>
            <a:ext cx="19455178" cy="104112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vi-VN" dirty="0"/>
              <a:t> Exercise 1: Collection - Question 3, 4, 5</a:t>
            </a:r>
            <a:endParaRPr lang="en-ID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918400-BB1A-C546-B486-F9443592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988" y="5358912"/>
            <a:ext cx="9109320" cy="390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22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Map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930" y="3909775"/>
            <a:ext cx="19031086" cy="6983511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1857376" y="2335126"/>
            <a:ext cx="16481424" cy="961043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Managing key-value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0230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520" y="4400512"/>
            <a:ext cx="14810455" cy="49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44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22110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7"/>
            <a:ext cx="19455178" cy="104112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vi-VN" dirty="0"/>
              <a:t> Exercise 1: Collection - Question 6, 7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B51C59-6ADE-9640-B919-87F9302F3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638" y="5210824"/>
            <a:ext cx="11036300" cy="419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93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Comparing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6"/>
            <a:ext cx="16481424" cy="961043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s-ES" dirty="0"/>
              <a:t> </a:t>
            </a:r>
            <a:r>
              <a:rPr lang="es-ES" dirty="0" err="1"/>
              <a:t>Equals</a:t>
            </a:r>
            <a:r>
              <a:rPr lang="es-ES" dirty="0"/>
              <a:t>()</a:t>
            </a:r>
          </a:p>
          <a:p>
            <a:pPr marL="0" indent="0" hangingPunct="1">
              <a:buNone/>
            </a:pPr>
            <a:r>
              <a:rPr lang="es-ES" dirty="0"/>
              <a:t>	</a:t>
            </a:r>
            <a:r>
              <a:rPr lang="es-ES" dirty="0" err="1"/>
              <a:t>Hashcode</a:t>
            </a:r>
            <a:r>
              <a:rPr lang="es-ES" dirty="0"/>
              <a:t>()</a:t>
            </a:r>
          </a:p>
          <a:p>
            <a:pPr marL="0" indent="0" hangingPunct="1">
              <a:buNone/>
            </a:pPr>
            <a:endParaRPr lang="es-ES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s-ES" dirty="0"/>
              <a:t> </a:t>
            </a:r>
            <a:r>
              <a:rPr lang="en-ID" dirty="0"/>
              <a:t>Comparable (1 criteria)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Comparator (multiple criteria)</a:t>
            </a:r>
          </a:p>
        </p:txBody>
      </p:sp>
    </p:spTree>
    <p:extLst>
      <p:ext uri="{BB962C8B-B14F-4D97-AF65-F5344CB8AC3E}">
        <p14:creationId xmlns:p14="http://schemas.microsoft.com/office/powerpoint/2010/main" val="2611626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Comparable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2400300"/>
            <a:ext cx="10915650" cy="92954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499" y="2214562"/>
            <a:ext cx="9639851" cy="5872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5249" y="8653462"/>
            <a:ext cx="6862208" cy="331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69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Comparator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D7D86D6-AAE6-E04C-BEFD-DA3224E9E2E4}"/>
              </a:ext>
            </a:extLst>
          </p:cNvPr>
          <p:cNvSpPr txBox="1">
            <a:spLocks/>
          </p:cNvSpPr>
          <p:nvPr/>
        </p:nvSpPr>
        <p:spPr>
          <a:xfrm>
            <a:off x="1857376" y="2335127"/>
            <a:ext cx="5153024" cy="125213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vi-VN" dirty="0"/>
              <a:t> Self-study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73489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3" name="Rectangle 2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E6175F-EC54-41CE-AC36-9254032B4CC2}"/>
              </a:ext>
            </a:extLst>
          </p:cNvPr>
          <p:cNvSpPr txBox="1">
            <a:spLocks/>
          </p:cNvSpPr>
          <p:nvPr/>
        </p:nvSpPr>
        <p:spPr bwMode="auto">
          <a:xfrm>
            <a:off x="1845217" y="3116480"/>
            <a:ext cx="21401314" cy="932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Collection &amp; Map</a:t>
            </a:r>
          </a:p>
          <a:p>
            <a:pPr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Comparing</a:t>
            </a:r>
          </a:p>
          <a:p>
            <a:pPr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Generic</a:t>
            </a:r>
          </a:p>
          <a:p>
            <a:pPr defTabSz="914400">
              <a:defRPr/>
            </a:pPr>
            <a:r>
              <a:rPr lang="en-US" altLang="en-US" sz="6600" b="0" noProof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Assignments</a:t>
            </a:r>
            <a:endParaRPr kumimoji="0" lang="en-US" altLang="en-US" sz="6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(Body)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9413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22110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7"/>
            <a:ext cx="19455178" cy="104112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vi-VN" dirty="0"/>
              <a:t> Exercise 2 (Optional): Comparing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6A81E-F652-6748-AB26-399EE2076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26" y="5741866"/>
            <a:ext cx="11253547" cy="328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88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Generic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6"/>
            <a:ext cx="16481424" cy="961043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s-ES" dirty="0"/>
              <a:t> </a:t>
            </a:r>
            <a:r>
              <a:rPr lang="en-ID" dirty="0"/>
              <a:t>Common datatype as Object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Restrict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ID" dirty="0"/>
              <a:t> Cannot </a:t>
            </a:r>
            <a:r>
              <a:rPr lang="en-ID" dirty="0" err="1"/>
              <a:t>init</a:t>
            </a:r>
            <a:r>
              <a:rPr lang="en-ID" dirty="0"/>
              <a:t> object which has T datatype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ID" dirty="0"/>
              <a:t> Cannot using static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ID" dirty="0"/>
              <a:t>  Type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ID" dirty="0"/>
              <a:t> Class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ID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55923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Generic For Class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481" y="10925224"/>
            <a:ext cx="17155769" cy="67014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3178050" y="3968885"/>
            <a:ext cx="3715966" cy="242456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9114" y="2393475"/>
            <a:ext cx="5924196" cy="71049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17" y="2393474"/>
            <a:ext cx="6432309" cy="73925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6323" y="2393475"/>
            <a:ext cx="6302707" cy="739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29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857376" y="2335126"/>
            <a:ext cx="16481424" cy="961043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s-ES" dirty="0"/>
              <a:t> </a:t>
            </a:r>
            <a:r>
              <a:rPr lang="en-ID" dirty="0" err="1"/>
              <a:t>ArrayList</a:t>
            </a:r>
            <a:r>
              <a:rPr lang="en-ID" dirty="0"/>
              <a:t>, List</a:t>
            </a:r>
          </a:p>
          <a:p>
            <a:pPr marL="0" indent="0" hangingPunct="1">
              <a:buNone/>
            </a:pPr>
            <a:endParaRPr lang="en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901" y="3427199"/>
            <a:ext cx="10198935" cy="64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15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Generic for methods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528" y="1734669"/>
            <a:ext cx="6743700" cy="52004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6890" y="2683935"/>
            <a:ext cx="8144897" cy="2671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056" y="7477558"/>
            <a:ext cx="9686323" cy="47703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233" y="8159854"/>
            <a:ext cx="6424466" cy="2950772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8501983" y="2999046"/>
            <a:ext cx="3721396" cy="2041451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62850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22110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7"/>
            <a:ext cx="19455178" cy="104112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vi-VN" dirty="0"/>
              <a:t> Exercise 3: Generic - Question 1, 2 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0EA6DC-69F6-4640-A316-58CD54875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322" y="4135804"/>
            <a:ext cx="12637679" cy="650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59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Generic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0" y="2876959"/>
            <a:ext cx="8763000" cy="796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1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22110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7"/>
            <a:ext cx="19455178" cy="104112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vi-VN" dirty="0"/>
              <a:t> Exercise 3: Generic - Question 4, 5, 6, 7, 8</a:t>
            </a:r>
            <a:endParaRPr lang="en-ID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FD1EC0-C9B4-1043-AC37-9E66D64A8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6" y="4095469"/>
            <a:ext cx="9193003" cy="7285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28C851-DB0F-704B-8BF5-09E68F5B8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6123" y="3376247"/>
            <a:ext cx="7549662" cy="905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02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Wildcard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 descr="generic trong java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60" y="3089910"/>
            <a:ext cx="12854940" cy="5806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0277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 (class)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5716" y="1697934"/>
            <a:ext cx="8882684" cy="104364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39" y="1697933"/>
            <a:ext cx="8701959" cy="1043642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8567530" y="5088835"/>
            <a:ext cx="3856383" cy="2027582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52597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Collection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1857376" y="2335127"/>
            <a:ext cx="16481424" cy="305188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s-ES" dirty="0" err="1"/>
              <a:t>Array</a:t>
            </a:r>
            <a:r>
              <a:rPr lang="es-ES" dirty="0"/>
              <a:t> can </a:t>
            </a:r>
            <a:r>
              <a:rPr lang="es-ES" dirty="0" err="1"/>
              <a:t>manage</a:t>
            </a:r>
            <a:r>
              <a:rPr lang="es-ES" dirty="0"/>
              <a:t> </a:t>
            </a:r>
            <a:r>
              <a:rPr lang="es-ES" dirty="0" err="1"/>
              <a:t>object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primitive</a:t>
            </a:r>
            <a:endParaRPr lang="es-ES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s-ES" dirty="0"/>
              <a:t> </a:t>
            </a:r>
            <a:r>
              <a:rPr lang="es-ES" dirty="0" err="1"/>
              <a:t>Collection</a:t>
            </a:r>
            <a:r>
              <a:rPr lang="es-ES" dirty="0"/>
              <a:t> can </a:t>
            </a: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manage</a:t>
            </a:r>
            <a:r>
              <a:rPr lang="es-ES" dirty="0"/>
              <a:t> </a:t>
            </a:r>
            <a:r>
              <a:rPr lang="es-ES" dirty="0" err="1"/>
              <a:t>object</a:t>
            </a:r>
            <a:endParaRPr lang="es-ES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s-ES" dirty="0"/>
              <a:t> </a:t>
            </a:r>
            <a:r>
              <a:rPr lang="es-ES" dirty="0" err="1"/>
              <a:t>Polymorphism</a:t>
            </a:r>
            <a:endParaRPr lang="es-ES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endParaRPr lang="es-E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839" y="5387009"/>
            <a:ext cx="16082321" cy="687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15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22110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7"/>
            <a:ext cx="19455178" cy="104112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Exercise 4 (Optional): Wildcard (Generic)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443F7-4621-A145-9D65-10C72C6C4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356" y="3376247"/>
            <a:ext cx="7114443" cy="917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36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77556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>
                <a:solidFill>
                  <a:srgbClr val="4F81BD"/>
                </a:solidFill>
                <a:ea typeface="+mn-ea"/>
                <a:cs typeface="Arial" panose="020B0604020202020204" pitchFamily="34" charset="0"/>
              </a:rPr>
              <a:t>Testing System Assignments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1850C-BA8B-7040-A12F-302537803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219" y="2119630"/>
            <a:ext cx="11191241" cy="965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11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3CDD7E-E173-4A74-9533-427DE02233F9}"/>
              </a:ext>
            </a:extLst>
          </p:cNvPr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582079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List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6"/>
            <a:ext cx="16481424" cy="961043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s-ES" dirty="0"/>
              <a:t> </a:t>
            </a:r>
            <a:r>
              <a:rPr lang="es-ES" dirty="0" err="1"/>
              <a:t>Type</a:t>
            </a:r>
            <a:endParaRPr lang="es-ES" dirty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s-ES" dirty="0"/>
              <a:t> </a:t>
            </a:r>
            <a:r>
              <a:rPr lang="es-ES" dirty="0" err="1"/>
              <a:t>ArrayList</a:t>
            </a:r>
            <a:endParaRPr lang="es-ES" dirty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s-ES" dirty="0"/>
              <a:t> </a:t>
            </a:r>
            <a:r>
              <a:rPr lang="es-ES" dirty="0" err="1"/>
              <a:t>Stack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20086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vi-VN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ArrayList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6"/>
            <a:ext cx="16481424" cy="961043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vi-VN" dirty="0"/>
              <a:t>Ini</a:t>
            </a:r>
            <a:r>
              <a:rPr lang="en-US" dirty="0"/>
              <a:t>t</a:t>
            </a:r>
            <a:endParaRPr lang="vi-V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664" y="3368950"/>
            <a:ext cx="8247647" cy="32162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64" y="7111871"/>
            <a:ext cx="12868915" cy="616258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1857376" y="8283260"/>
            <a:ext cx="16481424" cy="961043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vi-VN" dirty="0"/>
              <a:t>Get</a:t>
            </a:r>
            <a:r>
              <a:rPr lang="en-US" dirty="0"/>
              <a:t> Data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714209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List’s Method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6"/>
            <a:ext cx="16481424" cy="961043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vi-VN" dirty="0"/>
              <a:t> size()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vi-VN" dirty="0"/>
              <a:t> get()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vi-VN" dirty="0"/>
              <a:t> remove()</a:t>
            </a:r>
            <a:r>
              <a:rPr lang="en-ID" dirty="0"/>
              <a:t> </a:t>
            </a:r>
            <a:endParaRPr lang="es-ES" dirty="0"/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s-ES" dirty="0"/>
              <a:t> </a:t>
            </a:r>
            <a:r>
              <a:rPr lang="vi-VN" dirty="0"/>
              <a:t>clear()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22713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22110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7"/>
            <a:ext cx="11249024" cy="104112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vi-VN" dirty="0"/>
              <a:t> Exercise 1: Collection - Question 1: List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E529D1-AD94-AA46-9EFC-C13E62ED1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88" y="3901343"/>
            <a:ext cx="11249024" cy="71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45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Stack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6"/>
            <a:ext cx="16481424" cy="961043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s-ES" dirty="0"/>
              <a:t> </a:t>
            </a:r>
            <a:r>
              <a:rPr lang="es-ES" dirty="0" err="1"/>
              <a:t>Methods</a:t>
            </a:r>
            <a:endParaRPr lang="es-ES" dirty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s-ES" dirty="0"/>
              <a:t> pop()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s-ES" dirty="0"/>
              <a:t> </a:t>
            </a:r>
            <a:r>
              <a:rPr lang="es-ES" dirty="0" err="1"/>
              <a:t>push</a:t>
            </a:r>
            <a:r>
              <a:rPr lang="es-ES" dirty="0"/>
              <a:t>()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s-ES" dirty="0"/>
              <a:t> </a:t>
            </a:r>
            <a:r>
              <a:rPr lang="es-ES" dirty="0" err="1"/>
              <a:t>peek</a:t>
            </a:r>
            <a:r>
              <a:rPr lang="es-ES" dirty="0"/>
              <a:t>()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s-ES" smtClean="0"/>
              <a:t> isEmpty</a:t>
            </a:r>
            <a:r>
              <a:rPr lang="es-ES" dirty="0"/>
              <a:t>()</a:t>
            </a:r>
          </a:p>
        </p:txBody>
      </p:sp>
      <p:pic>
        <p:nvPicPr>
          <p:cNvPr id="5" name="Picture 4" descr="Biá»u diá»n ngÄn xáº¿p (Stack)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150" y="2335126"/>
            <a:ext cx="11554572" cy="87569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1716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Queue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6"/>
            <a:ext cx="16481424" cy="961043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s-ES" dirty="0"/>
              <a:t> </a:t>
            </a:r>
            <a:r>
              <a:rPr lang="es-ES" dirty="0" err="1"/>
              <a:t>Methods</a:t>
            </a:r>
            <a:endParaRPr lang="es-ES" dirty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s-ES" dirty="0"/>
              <a:t> </a:t>
            </a:r>
            <a:r>
              <a:rPr lang="es-ES" dirty="0" err="1"/>
              <a:t>enqueue</a:t>
            </a:r>
            <a:r>
              <a:rPr lang="es-ES" dirty="0"/>
              <a:t>()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s-ES" dirty="0"/>
              <a:t> </a:t>
            </a:r>
            <a:r>
              <a:rPr lang="es-ES" dirty="0" err="1"/>
              <a:t>dequeue</a:t>
            </a:r>
            <a:r>
              <a:rPr lang="es-ES" dirty="0"/>
              <a:t>()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s-ES" dirty="0"/>
              <a:t> </a:t>
            </a:r>
            <a:r>
              <a:rPr lang="es-ES" dirty="0" err="1"/>
              <a:t>peek</a:t>
            </a:r>
            <a:r>
              <a:rPr lang="es-ES" dirty="0"/>
              <a:t>()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s-ES" dirty="0"/>
              <a:t> </a:t>
            </a:r>
            <a:r>
              <a:rPr lang="es-ES" dirty="0" err="1"/>
              <a:t>isFull</a:t>
            </a:r>
            <a:r>
              <a:rPr lang="es-ES" dirty="0"/>
              <a:t>()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s-ES" dirty="0"/>
              <a:t> </a:t>
            </a:r>
            <a:r>
              <a:rPr lang="es-ES" dirty="0" err="1"/>
              <a:t>isEmpty</a:t>
            </a:r>
            <a:r>
              <a:rPr lang="es-ES" dirty="0"/>
              <a:t>()</a:t>
            </a:r>
          </a:p>
        </p:txBody>
      </p:sp>
      <p:pic>
        <p:nvPicPr>
          <p:cNvPr id="6" name="Picture 5" descr="Cáº¥u trÃºc dá»¯ liá»u hÃ ng Äá»£i (Queue)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229" y="4104253"/>
            <a:ext cx="14014354" cy="45626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9652787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25307</TotalTime>
  <Words>317</Words>
  <Application>Microsoft Office PowerPoint</Application>
  <PresentationFormat>Custom</PresentationFormat>
  <Paragraphs>92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 Arial (Headings)</vt:lpstr>
      <vt:lpstr>Arial</vt:lpstr>
      <vt:lpstr>Arial (Body)</vt:lpstr>
      <vt:lpstr>Calibri</vt:lpstr>
      <vt:lpstr>Courier New</vt:lpstr>
      <vt:lpstr>Helvetica Neue</vt:lpstr>
      <vt:lpstr>Helvetica Neue Light</vt:lpstr>
      <vt:lpstr>Helvetica Neue Medium</vt:lpstr>
      <vt:lpstr>Meiryo</vt:lpstr>
      <vt:lpstr>Tahoma</vt:lpstr>
      <vt:lpstr>Wingdings</vt:lpstr>
      <vt:lpstr>White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Nguyen Anh Quan (VTI.GA)</dc:creator>
  <cp:keywords/>
  <dc:description/>
  <cp:lastModifiedBy>Nguyen Hung</cp:lastModifiedBy>
  <cp:revision>2618</cp:revision>
  <cp:lastPrinted>2019-09-17T11:00:25Z</cp:lastPrinted>
  <dcterms:modified xsi:type="dcterms:W3CDTF">2022-03-12T13:33:37Z</dcterms:modified>
  <cp:category/>
</cp:coreProperties>
</file>